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viewProps.xml" ContentType="application/vnd.openxmlformats-officedocument.presentationml.viewProps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tableStyles.xml" ContentType="application/vnd.openxmlformats-officedocument.presentationml.tableStyles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Georgia Pro Black" panose="02040A02050405020203" pitchFamily="18" charset="0"/>
      <p:bold r:id="rId17"/>
    </p:embeddedFont>
    <p:embeddedFont>
      <p:font typeface="Syne" panose="020B0604020202020204" charset="0"/>
      <p:regular r:id="rId18"/>
    </p:embeddedFont>
    <p:embeddedFont>
      <p:font typeface="Syne Extra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font" Target="/ppt/fonts/font2.fntdata" Id="rId18" /><Relationship Type="http://schemas.openxmlformats.org/officeDocument/2006/relationships/slide" Target="/ppt/slides/slide2.xml" Id="rId3" /><Relationship Type="http://schemas.openxmlformats.org/officeDocument/2006/relationships/viewProps" Target="/ppt/viewProps.xml" Id="rId21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font" Target="/ppt/fonts/font1.fntdata" Id="rId17" /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6" /><Relationship Type="http://schemas.openxmlformats.org/officeDocument/2006/relationships/presProps" Target="/ppt/presProps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tableStyles" Target="/ppt/tableStyles.xml" Id="rId23" /><Relationship Type="http://schemas.openxmlformats.org/officeDocument/2006/relationships/slide" Target="/ppt/slides/slide9.xml" Id="rId10" /><Relationship Type="http://schemas.openxmlformats.org/officeDocument/2006/relationships/font" Target="/ppt/fonts/font3.fntdata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slide" Target="/ppt/slides/slide13.xml" Id="rId14" /><Relationship Type="http://schemas.openxmlformats.org/officeDocument/2006/relationships/theme" Target="/ppt/theme/theme1.xml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6400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12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_rels/notesSlide13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14.xml.rels>&#65279;<?xml version="1.0" encoding="utf-8"?><Relationships xmlns="http://schemas.openxmlformats.org/package/2006/relationships"><Relationship Type="http://schemas.openxmlformats.org/officeDocument/2006/relationships/slide" Target="/ppt/slides/slide14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1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13.xml" Id="rId13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12.xml" Id="rId12" /><Relationship Type="http://schemas.openxmlformats.org/officeDocument/2006/relationships/slideLayout" Target="/ppt/slideLayouts/slideLayout2.xml" Id="rId2" /><Relationship Type="http://schemas.openxmlformats.org/officeDocument/2006/relationships/theme" Target="/ppt/theme/theme1.xml" Id="rId16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5.xml" Id="rId1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Relationship Type="http://schemas.openxmlformats.org/officeDocument/2006/relationships/slideLayout" Target="/ppt/slideLayouts/slideLayout14.xml" Id="rId14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13.png" Id="rId3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12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14.png" Id="rId3" /><Relationship Type="http://schemas.openxmlformats.org/officeDocument/2006/relationships/notesSlide" Target="/ppt/notesSlides/notesSlide12.xml" Id="rId2" /><Relationship Type="http://schemas.openxmlformats.org/officeDocument/2006/relationships/slideLayout" Target="/ppt/slideLayouts/slideLayout13.xml" Id="rId1" /><Relationship Type="http://schemas.openxmlformats.org/officeDocument/2006/relationships/image" Target="/ppt/media/image17.png" Id="rId6" /><Relationship Type="http://schemas.openxmlformats.org/officeDocument/2006/relationships/image" Target="/ppt/media/image16.png" Id="rId5" /><Relationship Type="http://schemas.openxmlformats.org/officeDocument/2006/relationships/image" Target="/ppt/media/image15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notesSlide" Target="/ppt/notesSlides/notesSlide13.xml" Id="rId2" /><Relationship Type="http://schemas.openxmlformats.org/officeDocument/2006/relationships/slideLayout" Target="/ppt/slideLayouts/slideLayout14.xml" Id="rId1" /><Relationship Type="http://schemas.openxmlformats.org/officeDocument/2006/relationships/hyperlink" Target="https://github.com/mihir0804" TargetMode="External" Id="rId5" /><Relationship Type="http://schemas.openxmlformats.org/officeDocument/2006/relationships/hyperlink" Target="mailto:mihirughade0804@gmail.com" TargetMode="External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19.png" Id="rId3" /><Relationship Type="http://schemas.openxmlformats.org/officeDocument/2006/relationships/notesSlide" Target="/ppt/notesSlides/notesSlide14.xml" Id="rId2" /><Relationship Type="http://schemas.openxmlformats.org/officeDocument/2006/relationships/slideLayout" Target="/ppt/slideLayouts/slideLayout15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7.png" Id="rId6" /><Relationship Type="http://schemas.openxmlformats.org/officeDocument/2006/relationships/image" Target="/ppt/media/image6.png" Id="rId5" /><Relationship Type="http://schemas.openxmlformats.org/officeDocument/2006/relationships/image" Target="/ppt/media/image5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9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0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11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681" y="534591"/>
            <a:ext cx="7162919" cy="71629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449277"/>
            <a:ext cx="11810383" cy="1047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30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Strategy Backtesting Module – AI Trading System (Indian Stock Market)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672716" y="1496291"/>
            <a:ext cx="12052530" cy="93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module allows users to simulate and evaluate trading strategies on historical data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using AI techniques like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Neural Network Momentum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72716" y="2332131"/>
            <a:ext cx="13042821" cy="45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can configure parameters such as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capital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date range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and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strategy type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before running a </a:t>
            </a:r>
            <a:r>
              <a:rPr lang="en-US" sz="2000" dirty="0" err="1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backtest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72716" y="2889863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 helps in identifying profitable strategies before live deployment, minimizing real-world</a:t>
            </a:r>
          </a:p>
          <a:p>
            <a:pPr algn="l">
              <a:lnSpc>
                <a:spcPts val="2850"/>
              </a:lnSpc>
              <a:buSzPct val="100000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 risk and improving decision-making.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82" y="3620072"/>
            <a:ext cx="12604173" cy="44536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43047" y="298305"/>
            <a:ext cx="12544306" cy="654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Settings – AI Trading Platform Configuration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15683" y="952434"/>
            <a:ext cx="13199031" cy="654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This panel allows users to define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trading parameters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such as execution frequency, max trades per day, and commission rate to simulate realistic trading conditions.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15685" y="1704719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 includes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API and data source integrations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, such as Yahoo Finance for live data and optional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 OpenAI API for AI-enhanced features.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15683" y="2490289"/>
            <a:ext cx="13199031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Users can perform system maintenance tasks like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clearing cache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and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exporting logs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to ensure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     smooth and auditable operation.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36" y="3275859"/>
            <a:ext cx="12989923" cy="48082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280" y="1291174"/>
            <a:ext cx="12924234" cy="85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Benefits of AI Trading Genius</a:t>
            </a:r>
            <a:endParaRPr lang="en-US" sz="5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867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Accessible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4955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Institutional-grade tools for individual investors.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70867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Safe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04955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Strong risk controls and paper trading mode.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Intelligent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20314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AI-powered insights for confident decisions.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Transparent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20314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performance and logs.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00729" y="578124"/>
            <a:ext cx="9628942" cy="824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Disclaimer &amp; Contact</a:t>
            </a:r>
            <a:endParaRPr lang="en-US" sz="6000" dirty="0"/>
          </a:p>
        </p:txBody>
      </p:sp>
      <p:sp>
        <p:nvSpPr>
          <p:cNvPr id="3" name="Shape 1"/>
          <p:cNvSpPr/>
          <p:nvPr/>
        </p:nvSpPr>
        <p:spPr>
          <a:xfrm>
            <a:off x="793787" y="1742935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450707"/>
          </a:solidFill>
          <a:ln/>
        </p:spPr>
        <p:txBody>
          <a:bodyPr/>
          <a:lstStyle/>
          <a:p>
            <a:endParaRPr lang="en-IN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026" y="2031249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75753" y="2031249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IMPORTANT:</a:t>
            </a:r>
            <a:r>
              <a:rPr lang="en-US" sz="20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This system is for educational purposes only. Trading involves significant risk of loss. Use only risk capital you can afford to lose.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87" y="3580794"/>
            <a:ext cx="5110996" cy="534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3600" b="1" dirty="0">
                <a:solidFill>
                  <a:srgbClr val="F0F4F1"/>
                </a:solidFill>
                <a:latin typeface="Georgia Pro Black" panose="02040A02050405020203" pitchFamily="18" charset="0"/>
                <a:ea typeface="STHupo" panose="020B0503020204020204" pitchFamily="2" charset="-122"/>
                <a:cs typeface="Aharoni" panose="02010803020104030203" pitchFamily="2" charset="-79"/>
              </a:rPr>
              <a:t>Team: </a:t>
            </a:r>
            <a:r>
              <a:rPr lang="en-US" sz="3600" b="1" u="heavy" dirty="0">
                <a:solidFill>
                  <a:srgbClr val="F0F4F1"/>
                </a:solidFill>
                <a:latin typeface="Georgia Pro Black" panose="02040A02050405020203" pitchFamily="18" charset="0"/>
                <a:ea typeface="STHupo" panose="020B0503020204020204" pitchFamily="2" charset="-122"/>
                <a:cs typeface="Aharoni" panose="02010803020104030203" pitchFamily="2" charset="-79"/>
              </a:rPr>
              <a:t>Dataslayers</a:t>
            </a:r>
            <a:endParaRPr lang="en-US" sz="3600" u="heavy" dirty="0">
              <a:latin typeface="Georgia Pro Black" panose="02040A02050405020203" pitchFamily="18" charset="0"/>
              <a:ea typeface="STHupo" panose="020B0503020204020204" pitchFamily="2" charset="-122"/>
              <a:cs typeface="Aharoni" panose="02010803020104030203" pitchFamily="2" charset="-79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86" y="4517230"/>
            <a:ext cx="13042821" cy="1499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Developer:</a:t>
            </a:r>
            <a:r>
              <a:rPr lang="en-US" sz="2000" b="1" u="sng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MIHIR MILIND UGHADE   &amp;  TEAM.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Email: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200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mihirughade0804@gmail.com</a:t>
            </a:r>
            <a:endParaRPr lang="en-US" sz="2000" u="sng" dirty="0">
              <a:solidFill>
                <a:srgbClr val="A9F00F"/>
              </a:solidFill>
              <a:latin typeface="Syne" pitchFamily="34" charset="0"/>
              <a:ea typeface="Syne" pitchFamily="34" charset="-122"/>
              <a:cs typeface="Syne" pitchFamily="34" charset="-120"/>
            </a:endParaRPr>
          </a:p>
          <a:p>
            <a:pPr>
              <a:lnSpc>
                <a:spcPts val="2850"/>
              </a:lnSpc>
            </a:pP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GitHub: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200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https://github.com/mihir0804</a:t>
            </a: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 </a:t>
            </a:r>
          </a:p>
          <a:p>
            <a:pPr>
              <a:lnSpc>
                <a:spcPts val="2850"/>
              </a:lnSpc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</a:t>
            </a:r>
            <a:r>
              <a:rPr lang="en-US" sz="2000" b="1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LinkedIn : </a:t>
            </a:r>
            <a:r>
              <a:rPr lang="en-US" sz="2000" u="sng" dirty="0">
                <a:solidFill>
                  <a:srgbClr val="A9F00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https://www.linkedin.com/in/mihir-ughade-00601223a/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681" y="534591"/>
            <a:ext cx="7162919" cy="71629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1964"/>
            <a:ext cx="7665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4437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Trading Genius leverages machine learning, real-time data analysis, and automated execution to empower traders with intelligent, data-driven decisions.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52532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1028224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525018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Intelligent, data-driven decisions.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452532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6"/>
          <p:cNvSpPr/>
          <p:nvPr/>
        </p:nvSpPr>
        <p:spPr>
          <a:xfrm>
            <a:off x="5451396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Real-time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525018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Live market analysis and execution.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4525328"/>
            <a:ext cx="4196358" cy="1322189"/>
          </a:xfrm>
          <a:prstGeom prst="roundRect">
            <a:avLst>
              <a:gd name="adj" fmla="val 7205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9"/>
          <p:cNvSpPr/>
          <p:nvPr/>
        </p:nvSpPr>
        <p:spPr>
          <a:xfrm>
            <a:off x="9874568" y="47597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Automated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525018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Streamlined trading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7088" y="1372196"/>
            <a:ext cx="13042821" cy="944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Features: Core Functionality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23379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Machine Learning Predictions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Analyze real-time market data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Generate actionable trading signals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223379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Risk Management &amp; Portfolio Optimization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 stop-loss &amp; position sizing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portfolio risk scoring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525214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Paper Trading &amp; Live Trading Modes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46068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Safely test strategies without risking capital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525214"/>
            <a:ext cx="50687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Interactive Dashboard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61063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Streamlit UI with Plotly visualizations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5485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Clear metrics and controls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71185" y="438582"/>
            <a:ext cx="10887789" cy="569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5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Key Features: Advanced Tools</a:t>
            </a:r>
            <a:endParaRPr lang="en-US" sz="5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811" y="1548289"/>
            <a:ext cx="3130748" cy="31307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4872" y="1507331"/>
            <a:ext cx="645580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319" y="2003346"/>
            <a:ext cx="2342793" cy="2340293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1183" y="5088612"/>
            <a:ext cx="5228034" cy="104906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414843" y="5270659"/>
            <a:ext cx="3800475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Strategy Backtesting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5370790" y="5664398"/>
            <a:ext cx="388870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Simulate performance over historical data.</a:t>
            </a:r>
            <a:endParaRPr lang="en-US" sz="14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630" y="6183154"/>
            <a:ext cx="7211020" cy="104906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04416" y="6365200"/>
            <a:ext cx="3021449" cy="284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Emergency Stop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4374237" y="6758940"/>
            <a:ext cx="588180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Instantly halt all trading activities.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637342" y="7437001"/>
            <a:ext cx="1335571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782848" y="1285830"/>
            <a:ext cx="8118038" cy="886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6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Technology Stack</a:t>
            </a:r>
            <a:endParaRPr lang="en-US" sz="6600" dirty="0"/>
          </a:p>
        </p:txBody>
      </p:sp>
      <p:sp>
        <p:nvSpPr>
          <p:cNvPr id="3" name="Text 1"/>
          <p:cNvSpPr/>
          <p:nvPr/>
        </p:nvSpPr>
        <p:spPr>
          <a:xfrm>
            <a:off x="793790" y="3223379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Core Technologies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Python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Streamlit (Web App)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4324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Plotly (Charts &amp; Analytics)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223379"/>
            <a:ext cx="397811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Custom ML Models &amp; Strategies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451318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Processor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95538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ML Model Manager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39757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Strategy Manager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2928" y="583977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Risk Manager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872067" y="3223379"/>
            <a:ext cx="3758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Modules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872067" y="380452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Portfolio Manager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424672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AI Advisor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872067" y="4688919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Backtester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872067" y="513111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Trade Executor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941736" y="653945"/>
            <a:ext cx="8746808" cy="969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System Dashboard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793729" y="168068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interactive dashboard provides a comprehensive overview of portfolio value, daily P&amp;L, open positions, and risk score. All amounts are in Indian Rupees (₹).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2671936"/>
            <a:ext cx="12541827" cy="53186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3399" y="987743"/>
            <a:ext cx="13042821" cy="9969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AI-Powered Trading Strategies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89" y="204910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Configure and manage active AI strategies, including Ensemble Trend and Neural Network, with customizable max position size, stop loss, and take profit percentages.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954" y="3057566"/>
            <a:ext cx="12219709" cy="48187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348746" y="513819"/>
            <a:ext cx="99329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4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Performance Analysis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918481" y="1468008"/>
            <a:ext cx="13042821" cy="860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Monitor portfolio performance and key risk metrics such as Portfolio VaR, Sharpe Ratio, Max Drawdown, and Beta. </a:t>
            </a:r>
          </a:p>
          <a:p>
            <a:pPr marL="0" indent="0">
              <a:lnSpc>
                <a:spcPts val="2250"/>
              </a:lnSpc>
              <a:buNone/>
            </a:pPr>
            <a:r>
              <a:rPr lang="en-US" sz="20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Update risk parameters for optimal control.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479" y="2494314"/>
            <a:ext cx="12227442" cy="52214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36733" y="465824"/>
            <a:ext cx="9615607" cy="857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Risk Management &amp; Portfolio Optimization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4070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Custom </a:t>
            </a:r>
            <a:r>
              <a:rPr lang="en-US" sz="32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stop-loss</a:t>
            </a: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 &amp; position sizing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19372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Real-time portfolio risk scoring</a:t>
            </a:r>
            <a:endParaRPr lang="en-US" sz="2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12113"/>
            <a:ext cx="13042821" cy="53304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535</Words>
  <Application>Microsoft Office PowerPoint</Application>
  <PresentationFormat>Custom</PresentationFormat>
  <Paragraphs>92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Syne Extra Bold</vt:lpstr>
      <vt:lpstr>Georgia Pro Black</vt:lpstr>
      <vt:lpstr>Syne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Ughade Mihir Milind [MBA - 2024]</cp:lastModifiedBy>
  <cp:revision>3</cp:revision>
  <dcterms:created xsi:type="dcterms:W3CDTF">2025-07-27T18:42:52Z</dcterms:created>
  <dcterms:modified xsi:type="dcterms:W3CDTF">2025-07-27T19:26:27Z</dcterms:modified>
</cp:coreProperties>
</file>